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 Semi Bold" panose="020B0604020202020204" charset="0"/>
      <p:regular r:id="rId1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36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Guía para Árbitros de Pickleball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Esta presentación proporciona una guía completa para árbitros de pickleball, cubriendo preguntas frecuentes, situaciones de juego, cantos estandarizados y código de conducta.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89126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Preguntas sobre Servidor y Posición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638" y="4098131"/>
            <a:ext cx="13187124" cy="3570684"/>
          </a:xfrm>
          <a:prstGeom prst="roundRect">
            <a:avLst>
              <a:gd name="adj" fmla="val 8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258" y="4105751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5355" y="4237077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5107" y="4237077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Posibles Respuestas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9258" y="4698325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5355" y="4829651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¿Soy el servidor correcto?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5107" y="4829651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"Sí" o "No"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258" y="5290899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5355" y="5422225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¿Quién es el receptor?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5107" y="5422225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"Tú" o "Tu compañero"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9258" y="5883473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35355" y="6014799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¿Está mi compañero en la posición correcta?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5107" y="6014799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"Sí" o "No"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9258" y="6476048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35355" y="6607373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¿Dónde debería estar yo?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25107" y="6607373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"En la derecha" o "En la izquierda"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29258" y="7068622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35355" y="7199948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¿Estamos bien?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25107" y="7199948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"Sí" o "No, estás en la posición incorrecta"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"/>
          <p:cNvSpPr/>
          <p:nvPr/>
        </p:nvSpPr>
        <p:spPr>
          <a:xfrm>
            <a:off x="790023" y="63858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4157"/>
            <a:ext cx="6685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Manejo de la Puntuación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64858" y="52815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73" y="64266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1974" y="5389529"/>
            <a:ext cx="3392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Tanteo cantado correcto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944765" y="5371136"/>
            <a:ext cx="7284218" cy="517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del servicio: parar el juego y cantar de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nuevo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92" y="52979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1974" y="6439555"/>
            <a:ext cx="3704988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Tanteo cantado incorrecto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44765" y="6283453"/>
            <a:ext cx="6578539" cy="83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del 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resto: </a:t>
            </a: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Parar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juego, indicar "Corrección" y cantar de nuevo el marcador.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64858" y="41915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28" y="423404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01974" y="4269406"/>
            <a:ext cx="3178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Solicitud de corrección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944764" y="4191540"/>
            <a:ext cx="6578539" cy="80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Permitida antes de que el restador golpee el resto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Durante el rally: </a:t>
            </a: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ignorar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continúa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el </a:t>
            </a: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juego</a:t>
            </a:r>
            <a:r>
              <a:rPr lang="es-E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; falta si se para el juego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112645"/>
            <a:ext cx="7597854" cy="739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Acciones que Interrumpen el Juego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570034" y="95879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Interferencia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0324961" y="925197"/>
            <a:ext cx="336269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el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momento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ocurrencia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570034" y="1566144"/>
            <a:ext cx="30789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Señal de NO preparado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10326799" y="1540074"/>
            <a:ext cx="422649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empezar a cantar el marcador.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577773" y="2206194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Solicitud de Tiempo Muerto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0326799" y="2180467"/>
            <a:ext cx="430360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que el servidor golpee la pelota.</a:t>
            </a:r>
            <a:endParaRPr lang="en-US" sz="16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5722763" y="926094"/>
            <a:ext cx="647080" cy="478081"/>
            <a:chOff x="5722763" y="1316199"/>
            <a:chExt cx="1104424" cy="1325285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sp>
        <p:nvSpPr>
          <p:cNvPr id="39" name="Text 5"/>
          <p:cNvSpPr/>
          <p:nvPr/>
        </p:nvSpPr>
        <p:spPr>
          <a:xfrm>
            <a:off x="6575935" y="2846244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Confirmación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del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Marcador</a:t>
            </a:r>
            <a:endParaRPr lang="en-US" dirty="0"/>
          </a:p>
        </p:txBody>
      </p:sp>
      <p:sp>
        <p:nvSpPr>
          <p:cNvPr id="40" name="Text 6"/>
          <p:cNvSpPr/>
          <p:nvPr/>
        </p:nvSpPr>
        <p:spPr>
          <a:xfrm>
            <a:off x="10324961" y="2828864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que el servidor golpee la pelota.</a:t>
            </a:r>
            <a:endParaRPr lang="en-US" sz="1600" dirty="0"/>
          </a:p>
        </p:txBody>
      </p:sp>
      <p:grpSp>
        <p:nvGrpSpPr>
          <p:cNvPr id="41" name="Grupo 40"/>
          <p:cNvGrpSpPr/>
          <p:nvPr/>
        </p:nvGrpSpPr>
        <p:grpSpPr>
          <a:xfrm>
            <a:off x="5722763" y="1566144"/>
            <a:ext cx="647080" cy="478081"/>
            <a:chOff x="5722763" y="1316199"/>
            <a:chExt cx="1104424" cy="1325285"/>
          </a:xfrm>
        </p:grpSpPr>
        <p:pic>
          <p:nvPicPr>
            <p:cNvPr id="42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44" name="Grupo 43"/>
          <p:cNvGrpSpPr/>
          <p:nvPr/>
        </p:nvGrpSpPr>
        <p:grpSpPr>
          <a:xfrm>
            <a:off x="5722763" y="2206194"/>
            <a:ext cx="647080" cy="478081"/>
            <a:chOff x="5722763" y="1316199"/>
            <a:chExt cx="1104424" cy="1325285"/>
          </a:xfrm>
        </p:grpSpPr>
        <p:pic>
          <p:nvPicPr>
            <p:cNvPr id="4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5722763" y="2846244"/>
            <a:ext cx="647080" cy="478081"/>
            <a:chOff x="5722763" y="1316199"/>
            <a:chExt cx="1104424" cy="1325285"/>
          </a:xfrm>
        </p:grpSpPr>
        <p:pic>
          <p:nvPicPr>
            <p:cNvPr id="4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5722763" y="3486294"/>
            <a:ext cx="647080" cy="478081"/>
            <a:chOff x="5722763" y="1316199"/>
            <a:chExt cx="1104424" cy="1325285"/>
          </a:xfrm>
        </p:grpSpPr>
        <p:pic>
          <p:nvPicPr>
            <p:cNvPr id="5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5722763" y="4126344"/>
            <a:ext cx="647080" cy="478081"/>
            <a:chOff x="5722763" y="1316199"/>
            <a:chExt cx="1104424" cy="1325285"/>
          </a:xfrm>
        </p:grpSpPr>
        <p:pic>
          <p:nvPicPr>
            <p:cNvPr id="5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56" name="Grupo 55"/>
          <p:cNvGrpSpPr/>
          <p:nvPr/>
        </p:nvGrpSpPr>
        <p:grpSpPr>
          <a:xfrm>
            <a:off x="5722763" y="4766394"/>
            <a:ext cx="647080" cy="478081"/>
            <a:chOff x="5722763" y="1316199"/>
            <a:chExt cx="1104424" cy="1325285"/>
          </a:xfrm>
        </p:grpSpPr>
        <p:pic>
          <p:nvPicPr>
            <p:cNvPr id="5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59" name="Grupo 58"/>
          <p:cNvGrpSpPr/>
          <p:nvPr/>
        </p:nvGrpSpPr>
        <p:grpSpPr>
          <a:xfrm>
            <a:off x="5722763" y="5406444"/>
            <a:ext cx="647080" cy="478081"/>
            <a:chOff x="5722763" y="1316199"/>
            <a:chExt cx="1104424" cy="1325285"/>
          </a:xfrm>
        </p:grpSpPr>
        <p:pic>
          <p:nvPicPr>
            <p:cNvPr id="60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62" name="Grupo 61"/>
          <p:cNvGrpSpPr/>
          <p:nvPr/>
        </p:nvGrpSpPr>
        <p:grpSpPr>
          <a:xfrm>
            <a:off x="5722763" y="6046494"/>
            <a:ext cx="647080" cy="478081"/>
            <a:chOff x="5722763" y="1316199"/>
            <a:chExt cx="1104424" cy="1325285"/>
          </a:xfrm>
        </p:grpSpPr>
        <p:pic>
          <p:nvPicPr>
            <p:cNvPr id="63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grpSp>
        <p:nvGrpSpPr>
          <p:cNvPr id="65" name="Grupo 64"/>
          <p:cNvGrpSpPr/>
          <p:nvPr/>
        </p:nvGrpSpPr>
        <p:grpSpPr>
          <a:xfrm>
            <a:off x="5722763" y="6686546"/>
            <a:ext cx="647080" cy="478081"/>
            <a:chOff x="5722763" y="1316199"/>
            <a:chExt cx="1104424" cy="1325285"/>
          </a:xfrm>
        </p:grpSpPr>
        <p:pic>
          <p:nvPicPr>
            <p:cNvPr id="6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67" name="Imagen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sp>
        <p:nvSpPr>
          <p:cNvPr id="68" name="Text 5"/>
          <p:cNvSpPr/>
          <p:nvPr/>
        </p:nvSpPr>
        <p:spPr>
          <a:xfrm>
            <a:off x="6574097" y="3383917"/>
            <a:ext cx="367211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Pregunta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servidor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/receptor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correcta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69" name="Text 6"/>
          <p:cNvSpPr/>
          <p:nvPr/>
        </p:nvSpPr>
        <p:spPr>
          <a:xfrm>
            <a:off x="10323123" y="3487724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que el servidor golpee la pelota.</a:t>
            </a:r>
            <a:endParaRPr lang="en-US" sz="1600" dirty="0"/>
          </a:p>
        </p:txBody>
      </p:sp>
      <p:sp>
        <p:nvSpPr>
          <p:cNvPr id="70" name="Text 5"/>
          <p:cNvSpPr/>
          <p:nvPr/>
        </p:nvSpPr>
        <p:spPr>
          <a:xfrm>
            <a:off x="6570034" y="4143038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Pregunta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posición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correcta</a:t>
            </a:r>
            <a:endParaRPr lang="en-US" dirty="0"/>
          </a:p>
        </p:txBody>
      </p:sp>
      <p:sp>
        <p:nvSpPr>
          <p:cNvPr id="71" name="Text 6"/>
          <p:cNvSpPr/>
          <p:nvPr/>
        </p:nvSpPr>
        <p:spPr>
          <a:xfrm>
            <a:off x="10319060" y="4125658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que el servidor golpee la pelota.</a:t>
            </a:r>
            <a:endParaRPr lang="en-US" sz="1600" dirty="0"/>
          </a:p>
        </p:txBody>
      </p:sp>
      <p:sp>
        <p:nvSpPr>
          <p:cNvPr id="72" name="Text 5"/>
          <p:cNvSpPr/>
          <p:nvPr/>
        </p:nvSpPr>
        <p:spPr>
          <a:xfrm>
            <a:off x="6568196" y="4780257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Solicitud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corrección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marcador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73" name="Text 6"/>
          <p:cNvSpPr/>
          <p:nvPr/>
        </p:nvSpPr>
        <p:spPr>
          <a:xfrm>
            <a:off x="10317222" y="4762877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que el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restador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golpee la pelota.</a:t>
            </a:r>
            <a:endParaRPr lang="en-US" sz="1600" dirty="0"/>
          </a:p>
        </p:txBody>
      </p:sp>
      <p:sp>
        <p:nvSpPr>
          <p:cNvPr id="74" name="Text 5"/>
          <p:cNvSpPr/>
          <p:nvPr/>
        </p:nvSpPr>
        <p:spPr>
          <a:xfrm>
            <a:off x="6568196" y="5274829"/>
            <a:ext cx="367211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Servidor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o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posición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servidor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/receptor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incorrecta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75" name="Text 6"/>
          <p:cNvSpPr/>
          <p:nvPr/>
        </p:nvSpPr>
        <p:spPr>
          <a:xfrm>
            <a:off x="10317222" y="5378636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finalizar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el rally.</a:t>
            </a:r>
            <a:endParaRPr lang="en-US" sz="1600" dirty="0"/>
          </a:p>
        </p:txBody>
      </p:sp>
      <p:sp>
        <p:nvSpPr>
          <p:cNvPr id="76" name="Text 5"/>
          <p:cNvSpPr/>
          <p:nvPr/>
        </p:nvSpPr>
        <p:spPr>
          <a:xfrm>
            <a:off x="6568196" y="6068006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Apelación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canto de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línea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77" name="Text 6"/>
          <p:cNvSpPr/>
          <p:nvPr/>
        </p:nvSpPr>
        <p:spPr>
          <a:xfrm>
            <a:off x="10317222" y="6050626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siguiente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servicio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600" dirty="0"/>
          </a:p>
        </p:txBody>
      </p:sp>
      <p:grpSp>
        <p:nvGrpSpPr>
          <p:cNvPr id="78" name="Grupo 77"/>
          <p:cNvGrpSpPr/>
          <p:nvPr/>
        </p:nvGrpSpPr>
        <p:grpSpPr>
          <a:xfrm>
            <a:off x="5722763" y="7317027"/>
            <a:ext cx="647080" cy="478081"/>
            <a:chOff x="5722763" y="1316199"/>
            <a:chExt cx="1104424" cy="1325285"/>
          </a:xfrm>
        </p:grpSpPr>
        <p:pic>
          <p:nvPicPr>
            <p:cNvPr id="7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2763" y="1316199"/>
              <a:ext cx="1104424" cy="1325285"/>
            </a:xfrm>
            <a:prstGeom prst="rect">
              <a:avLst/>
            </a:prstGeom>
          </p:spPr>
        </p:pic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317" y="1762333"/>
              <a:ext cx="295316" cy="381053"/>
            </a:xfrm>
            <a:prstGeom prst="rect">
              <a:avLst/>
            </a:prstGeom>
          </p:spPr>
        </p:pic>
      </p:grpSp>
      <p:sp>
        <p:nvSpPr>
          <p:cNvPr id="81" name="Text 5"/>
          <p:cNvSpPr/>
          <p:nvPr/>
        </p:nvSpPr>
        <p:spPr>
          <a:xfrm>
            <a:off x="6577773" y="6573021"/>
            <a:ext cx="3676174" cy="61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Apelación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canto de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línea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, final del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partido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82" name="Text 6"/>
          <p:cNvSpPr/>
          <p:nvPr/>
        </p:nvSpPr>
        <p:spPr>
          <a:xfrm>
            <a:off x="10326799" y="6687845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inicializar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hoja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marcadores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600" dirty="0"/>
          </a:p>
        </p:txBody>
      </p:sp>
      <p:sp>
        <p:nvSpPr>
          <p:cNvPr id="83" name="Text 5"/>
          <p:cNvSpPr/>
          <p:nvPr/>
        </p:nvSpPr>
        <p:spPr>
          <a:xfrm>
            <a:off x="6564133" y="7334109"/>
            <a:ext cx="367617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Apelación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pelota </a:t>
            </a:r>
            <a:r>
              <a:rPr lang="en-US" dirty="0" err="1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dañada</a:t>
            </a:r>
            <a:endParaRPr lang="en-US" dirty="0" smtClean="0">
              <a:solidFill>
                <a:srgbClr val="464646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84" name="Text 6"/>
          <p:cNvSpPr/>
          <p:nvPr/>
        </p:nvSpPr>
        <p:spPr>
          <a:xfrm>
            <a:off x="10313159" y="7316729"/>
            <a:ext cx="42283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siguiente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60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servicio</a:t>
            </a:r>
            <a:r>
              <a:rPr lang="en-US" sz="16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Cantos y Anuncios Estandarizados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949" y="2199323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42261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Inicio del Partido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261" y="2861429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"15 segundos. Primer Juego. Tiempo. 0-0-2"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949" y="3615095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42261" y="382440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Tiempo Muerto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261" y="4277201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"Tiempo muerto (sacador/restador). (Marcador). 1 minuto"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949" y="5030867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42261" y="5240179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Final del Partido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261" y="5692973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"Punto, Juego, Partido, (Marcador)"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949" y="6446639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42261" y="6655951"/>
            <a:ext cx="274974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Servicio Cuestionable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261" y="7108746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"Paren el juego. Es cuestionable si... Volveré a cantar el marcador"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45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Apelaciones de Canto de Línea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712244"/>
            <a:ext cx="30480" cy="456271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5215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122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7547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79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JP hace el canto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28052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canto del Juez de Pista prevalece.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33697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0970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1395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174927"/>
            <a:ext cx="3694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JP no puede hacer el canto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66534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Sin jueces de línea: el canto del jugador prevalece.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183011" y="516433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 jueces de línea: el canto del JL prevalece.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273612" y="62207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980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878860" y="6023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183011" y="6058733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Corrección de cantos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183011" y="65491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 un jugador corrige su propio canto, los oponentes ganan el rally.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8116729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Código de Conducta y Sanciones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Expulsión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68736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Nivel 6: Sólo el Juez Árbitro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Eliminación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68200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Nivel 5: Sólo el Juez Árbitro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Pérdida de Partido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351627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Nivel 4: Juez de Pista o Juez Árbitro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D8D4D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11014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Pérdida de Juego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211014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Nivel 3: Juez de Pista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D8D4D4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62735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Advertencias y Faltas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39563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Niveles 0-2: Juez de Pista o Juez Árbitro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10061377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Progresión de Acciones Disciplinarias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04" y="2211110"/>
            <a:ext cx="314563" cy="393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9735" y="1986915"/>
            <a:ext cx="373939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Advertencia Verbal/Técnica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39735" y="2470666"/>
            <a:ext cx="675870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Lenguaje inapropiado, discusiones excesivas, retrasar el juego.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220198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35" y="3611999"/>
            <a:ext cx="314563" cy="3931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Falta Técnica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72796" y="3871555"/>
            <a:ext cx="594264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Obscenidad, lanzar pala o pelota de manera negligente.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220198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265" y="5012888"/>
            <a:ext cx="314563" cy="3931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05857" y="4788694"/>
            <a:ext cx="341911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Pérdida de Juego/Partido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05857" y="5272445"/>
            <a:ext cx="575845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Amenazas, contacto físico, comportamiento agresivo.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220198"/>
            </a:avLst>
          </a:prstGeom>
          <a:solidFill>
            <a:srgbClr val="D8D4D4"/>
          </a:solidFill>
          <a:ln/>
        </p:spPr>
      </p:sp>
      <p:sp>
        <p:nvSpPr>
          <p:cNvPr id="18" name="Shape 13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796" y="6592729"/>
            <a:ext cx="314563" cy="39314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8918" y="6189583"/>
            <a:ext cx="297096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Eliminación/Expulsión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Comportamiento injurioso o flagrante que impacte en el torneo.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553</Words>
  <Application>Microsoft Office PowerPoint</Application>
  <PresentationFormat>Personalizado</PresentationFormat>
  <Paragraphs>93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Inter Medium</vt:lpstr>
      <vt:lpstr>Calibri</vt:lpstr>
      <vt:lpstr>DM Sans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triJuankar .</cp:lastModifiedBy>
  <cp:revision>8</cp:revision>
  <dcterms:created xsi:type="dcterms:W3CDTF">2025-05-17T12:34:19Z</dcterms:created>
  <dcterms:modified xsi:type="dcterms:W3CDTF">2025-05-17T14:08:03Z</dcterms:modified>
</cp:coreProperties>
</file>